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60" r:id="rId3"/>
    <p:sldId id="256" r:id="rId4"/>
    <p:sldId id="258" r:id="rId5"/>
    <p:sldId id="270" r:id="rId6"/>
    <p:sldId id="259" r:id="rId7"/>
    <p:sldId id="261" r:id="rId8"/>
    <p:sldId id="262" r:id="rId9"/>
    <p:sldId id="268" r:id="rId10"/>
    <p:sldId id="263" r:id="rId11"/>
    <p:sldId id="264" r:id="rId12"/>
    <p:sldId id="265" r:id="rId13"/>
    <p:sldId id="269" r:id="rId14"/>
    <p:sldId id="266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66" y="13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F197F8BA-EC81-4CEC-9EC1-D83902C4EB06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9C692F15-AFFE-44C0-A5D3-6207C369F1E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1384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8BA-EC81-4CEC-9EC1-D83902C4EB06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2F15-AFFE-44C0-A5D3-6207C369F1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894945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8BA-EC81-4CEC-9EC1-D83902C4EB06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2F15-AFFE-44C0-A5D3-6207C369F1E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6402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8BA-EC81-4CEC-9EC1-D83902C4EB06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2F15-AFFE-44C0-A5D3-6207C369F1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2881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8BA-EC81-4CEC-9EC1-D83902C4EB06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2F15-AFFE-44C0-A5D3-6207C369F1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5151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8BA-EC81-4CEC-9EC1-D83902C4EB06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2F15-AFFE-44C0-A5D3-6207C369F1E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23425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8BA-EC81-4CEC-9EC1-D83902C4EB06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2F15-AFFE-44C0-A5D3-6207C369F1E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447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8BA-EC81-4CEC-9EC1-D83902C4EB06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2F15-AFFE-44C0-A5D3-6207C369F1E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08278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8BA-EC81-4CEC-9EC1-D83902C4EB06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2F15-AFFE-44C0-A5D3-6207C369F1E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0385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8BA-EC81-4CEC-9EC1-D83902C4EB06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2F15-AFFE-44C0-A5D3-6207C369F1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100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8BA-EC81-4CEC-9EC1-D83902C4EB06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2F15-AFFE-44C0-A5D3-6207C369F1E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91435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8BA-EC81-4CEC-9EC1-D83902C4EB06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2F15-AFFE-44C0-A5D3-6207C369F1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211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8BA-EC81-4CEC-9EC1-D83902C4EB06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2F15-AFFE-44C0-A5D3-6207C369F1E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6170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8BA-EC81-4CEC-9EC1-D83902C4EB06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2F15-AFFE-44C0-A5D3-6207C369F1E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60756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8BA-EC81-4CEC-9EC1-D83902C4EB06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2F15-AFFE-44C0-A5D3-6207C369F1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27172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8BA-EC81-4CEC-9EC1-D83902C4EB06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2F15-AFFE-44C0-A5D3-6207C369F1E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2279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97F8BA-EC81-4CEC-9EC1-D83902C4EB06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692F15-AFFE-44C0-A5D3-6207C369F1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6227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197F8BA-EC81-4CEC-9EC1-D83902C4EB06}" type="datetimeFigureOut">
              <a:rPr lang="ru-RU" smtClean="0"/>
              <a:pPr/>
              <a:t>14.06.2022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C692F15-AFFE-44C0-A5D3-6207C369F1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812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59496" y="692696"/>
            <a:ext cx="89644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автономное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общеобразовательное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 </a:t>
            </a: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дошкольного и младшего школьного возраста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«Прогимназия №360» Ново-Савиновского района </a:t>
            </a: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города Казани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045296" y="2564904"/>
            <a:ext cx="79928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ОБРАЗОВАТЕЛЬНАЯ ПРОГРАММА</a:t>
            </a:r>
          </a:p>
          <a:p>
            <a:pPr algn="ctr"/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ОБРАЗОВАНИЯ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</a:t>
            </a:r>
            <a:endParaRPr lang="ru-RU" sz="2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75520" y="5329664"/>
            <a:ext cx="853244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нформация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для родителей </a:t>
            </a:r>
          </a:p>
          <a:p>
            <a:pPr lvl="0" algn="ctr"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(законных представителей) </a:t>
            </a:r>
          </a:p>
          <a:p>
            <a:pPr lvl="0" algn="ctr">
              <a:defRPr/>
            </a:pP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воспитанников </a:t>
            </a:r>
            <a:endParaRPr lang="ru-RU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15480" y="836712"/>
            <a:ext cx="914400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«Речевое развитие»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11424" y="1988840"/>
            <a:ext cx="1065718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устной речи и навыков речевого общения с окружающими на основе овладения литературным языком своего народа.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Овладение речью как средством общения и культуры.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Обогащение активного словаря.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связной, грамматически правильной диалоговой и монологической речи.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речевого творчества.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Знакомство с книжной культурой, детской литературой, понимание на слух текстов различных жанров детской литературы.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звуковой аналитико-синтетической активности как предпосылки обучения грамоте.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звуковой и интонационной культуры речи, фонематического слуха.</a:t>
            </a:r>
          </a:p>
          <a:p>
            <a:endParaRPr lang="tt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3776" y="764704"/>
            <a:ext cx="91987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 «Познавательное развитие»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39416" y="1412776"/>
            <a:ext cx="1065718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познавательных интересов и познавательных способностей детей, которые можно подразделить на сенсорные, интеллектуально-познавательные и интеллектуально-творческие.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интересов детей, любознательности и познавательной мотивации.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познавательных действий, становление сознания.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воображения и творческой активности.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др.).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первичных представлений о малой родине и Отечестве, представлений о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ценностях народа, об отечественных традициях и праздниках.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первичных представлений о планете Земля как общем доме людей, об особенностях её природы, многообразии стран и народов.</a:t>
            </a:r>
          </a:p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83432" y="836712"/>
            <a:ext cx="1022513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«Художественно-эстетическое развитие»</a:t>
            </a:r>
            <a:b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/>
              <a:t> 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67408" y="1988840"/>
            <a:ext cx="1065718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Достижение целей формирования интереса к эстетической стороне окружающей действительности, удовлетворение потребности детей в самовыражении.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предпосылок ценностно-смыслового восприятия и понимания произведений искусства (словесного, музыкального, изобразительного), мира природы.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Становление эстетического отношения к окружающему миру.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элементарных представлений о видах искусства.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Восприятие музыки, художественной литературы, фольклора.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Стимулирование сопереживания персонажам художественных произведений.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Реализация самостоятельной творческой деятельности детей (изобразительной, конструктивно-модельной, музыкальной 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и др.).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0" y="692696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Направления коррекционно-развивающей работы с детьми с ограниченными возможностями здоровья</a:t>
            </a:r>
            <a: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7408" y="1484784"/>
            <a:ext cx="1065718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Коррекционно-развивающая работа с детьми с ограниченными возможностями здоровья проводится в соответствии с адаптированной основной образовательной программой для дошкольников с тяжелыми нарушениями речи разработана учителями-логопедами </a:t>
            </a:r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МАОУ «Прогимназия №360».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обеспечивает образовательную деятельность в группах комбинированной направленности в соответствии с образовательной программой дошкольного учреждения. Программа содержит материал для организации коррекционно-развивающей деятельности для детей от 4 до 7-8 лет с тяжелыми нарушениями речи (ОНР). К группе детей с тяжелыми нарушениями речи относятся дети с общим недоразвитием речи различного генеза (по клинико-педагогической классификации).</a:t>
            </a:r>
          </a:p>
          <a:p>
            <a:pPr algn="just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Программа содержит описание задач и содержание работы учителя-    логопеда, работающего в группах комбинированной направленности ДОУ, учитывает возрастные и психологические особенности дошкольников с ТНР (ОНР).  В программу включены тематическое планирование работы, примерный перечень игр, игровых и развивающих упражнений  в соответствии с ФГОС ДО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71464" y="451408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Взаимодействие педагогического коллектива с семьями воспитанников</a:t>
            </a:r>
            <a:r>
              <a:rPr lang="ru-RU" sz="28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i="1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51023" y="1379017"/>
            <a:ext cx="10225136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Цели и задачи партнерства с родителями (законными представителями)</a:t>
            </a:r>
            <a:endParaRPr lang="ru-RU" sz="2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3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Семья является институтом первичной социализации и образования, который оказывает большое влияние на развитие ребенка в младенческом, раннем и дошкольном возрасте. Поэтому педагогам, реализующим образовательные программы дошкольного образования, необходимо учитывать в своей работе такие факторы, как условия жизни в семье, состав семьи, ее ценности и традиции, а также уважать и признавать способности и достижения родителей (законных представителей) в деле воспитания и развития их детей.</a:t>
            </a:r>
          </a:p>
          <a:p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51023" y="4005064"/>
            <a:ext cx="102251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Тесное сотрудничество с семьей делает успешной работу ДОУ. Только в диалоге обе стороны могут узнать, как ребенок ведет себя в другой жизненной среде. Обмен информацией о ребенке является основой для воспитательного партнерства между родителями (законными представителями) и воспитателями, то есть для открытого, доверительного и интенсивного сотрудничества обеих сторон в общем деле образования и воспитания детей.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127448" y="889844"/>
            <a:ext cx="979308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Образовательная программа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рогимназии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является основным  нормативным документом, регламентирующим содержание и организацию образовательной деятельности  нашего учреждения и ориентирована на детей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2-7 </a:t>
            </a:r>
            <a:r>
              <a:rPr lang="ru-RU" sz="2800" b="1" i="1" dirty="0">
                <a:latin typeface="Times New Roman" pitchFamily="18" charset="0"/>
                <a:cs typeface="Times New Roman" pitchFamily="18" charset="0"/>
              </a:rPr>
              <a:t>лет.</a:t>
            </a:r>
            <a:br>
              <a:rPr lang="ru-RU" sz="2800" b="1" i="1" dirty="0"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800" b="1" i="1" dirty="0">
                <a:latin typeface="Times New Roman" pitchFamily="18" charset="0"/>
                <a:cs typeface="Times New Roman" pitchFamily="18" charset="0"/>
              </a:rPr>
              <a:t>Часть образовательной программы дошкольного образования, формируемая участниками образовательного процесса, представлена рядом программ, технологий и методик, позволяющих выполнять цели и задачи по воспитательно-образовательной деятельности учреждения в свете федерального государственного образовательного стандарта дошкольного образования.</a:t>
            </a:r>
            <a:endParaRPr lang="ru-RU" sz="2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775520" y="836712"/>
            <a:ext cx="87129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i="1" kern="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разработана с учетом:</a:t>
            </a:r>
            <a:endParaRPr lang="ru-RU" sz="2800" kern="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7408" y="1988840"/>
            <a:ext cx="1072919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примерной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основной образовательной программой дошкольного                   образования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«От рождения до школы»,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 ред. Под редакцией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Н.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Е.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ераксы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Т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С.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Комаровой, 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Э. М.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Дорофеевой МОЗАЙКА-СИНТЕЗ МОСКВА, 2019 г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комплексной образовательной программы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 для детей с тяжелыми нарушениями речи (общим недоразвитием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речи)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Н.В.Нищевой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2016 г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Татарча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tt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ө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йләшәбез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под руководством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З.М.Зариповой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Р.Г.Кидрячевой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Р.С.Исаевой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программы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художественного воспитания, обучения и развития детей 2-7 лет «цветные ладошки».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Лыкова И.А.. 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М.: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арапуз-дидактика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2007 г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региональной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образовательная программа дошкольного образования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tt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Сөенеч”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«Радость познания». Р.К.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Шаехова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2016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парциальной программы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«Основы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безопасности детей дошкольного возраста»,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Н.Н.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вдеева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О.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нязева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теркина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2007 г.</a:t>
            </a:r>
            <a: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343472" y="1556792"/>
            <a:ext cx="95770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 Программы: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36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позитивная социализация и всестороннее развитие ребенка раннего, младшего и старшего дошкольного возраста в адекватных его возрасту детских видах деятельности</a:t>
            </a:r>
          </a:p>
          <a:p>
            <a:endParaRPr lang="ru-RU" b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t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39416" y="764704"/>
            <a:ext cx="1072919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программы: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</a:rPr>
              <a:t>охраны и укрепления физического и психического здоровья детей, в том числе их эмоционального благополучия;</a:t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  <a:ea typeface="Times New Roman"/>
              </a:rPr>
              <a:t>- 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</a:rPr>
              <a:t>обеспечения равных возможностей для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  <a:ea typeface="Times New Roman"/>
              </a:rPr>
              <a:t>- 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</a:rPr>
              <a:t>обеспечения преемственности целей, задач и содержания образования, реализуемых в рамках образовательных программ различных уровней (далее – преемственность основных образовательных программ дошкольного и начального общего образования);</a:t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</a:rPr>
              <a:t>-  создания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ребёнка как субъекта отношений с самим собой, другими детьми, взрослыми и миром;</a:t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  <a:ea typeface="Times New Roman"/>
              </a:rPr>
              <a:t>- 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</a:rPr>
              <a:t>объединения обучения и воспитания в целостный образовательный процесс на основе духовно-нравственных и </a:t>
            </a:r>
            <a:r>
              <a:rPr lang="ru-RU" sz="2000" b="1" dirty="0" err="1">
                <a:solidFill>
                  <a:schemeClr val="accent3">
                    <a:lumMod val="75000"/>
                  </a:schemeClr>
                </a:solidFill>
                <a:latin typeface="Times New Roman"/>
              </a:rPr>
              <a:t>социокультурных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</a:rPr>
              <a:t> ценностей и принятых в обществе правил и норм поведения в интересах человека, семьи, общества;</a:t>
            </a:r>
            <a:endParaRPr lang="ru-RU" sz="20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2533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11424" y="908720"/>
            <a:ext cx="1044116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  <a:ea typeface="Times New Roman"/>
              </a:rPr>
              <a:t>- 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</a:rPr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 </a:t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  <a:ea typeface="Times New Roman"/>
              </a:rPr>
              <a:t/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  <a:ea typeface="Times New Roman"/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  <a:ea typeface="Times New Roman"/>
              </a:rPr>
              <a:t>- 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</a:rPr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</a:t>
            </a:r>
            <a:r>
              <a:rPr lang="ru-RU" sz="2000" b="1" dirty="0" smtClean="0">
                <a:solidFill>
                  <a:schemeClr val="accent3">
                    <a:lumMod val="75000"/>
                  </a:schemeClr>
                </a:solidFill>
                <a:latin typeface="Times New Roman"/>
              </a:rPr>
              <a:t>;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  <a:ea typeface="Times New Roman"/>
              </a:rPr>
              <a:t/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  <a:ea typeface="Times New Roman"/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  <a:ea typeface="Times New Roman"/>
              </a:rPr>
              <a:t>- 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</a:rPr>
              <a:t>формирования социокультурной среды, соответствующей возрастным, индивидуальным, психологическим и физиологическим особенностям детей;</a:t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  <a:ea typeface="Times New Roman"/>
              </a:rPr>
              <a:t/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  <a:ea typeface="Times New Roman"/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  <a:ea typeface="Times New Roman"/>
              </a:rPr>
              <a:t>- 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</a:rPr>
              <a:t>обеспечения психолого-педагогической поддержки семьи и повышения компетентности родителей (законных представителей) в вопросах развития </a:t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/>
              </a:rPr>
              <a:t>и образования, охраны и укрепления здоровья детей.</a:t>
            </a: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839416" y="548580"/>
            <a:ext cx="10873208" cy="63094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части, формируемой участниками образовательных отношений</a:t>
            </a:r>
            <a: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национального культурного пространства, для всестороннего развития и обогащения посредством приобщения детей к истокам национальной культуры народов, населяющих Республику Татарстан;</a:t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создание языковой среды, обеспечивающей формирование у детей интереса к изучению двух государственных языков Республики Татарстан, развитие первоначальных умений и навыков практического владения татарским и русским языком в устной форме;</a:t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создание условий для формирования правильного звукопроизношения и закрепления его на словесном материале исходя из индивидуальных нарушений звуков детей. </a:t>
            </a: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артикуляционной моторики, фонематических процессов, грамматического строя речи через коррекцию дефектов;</a:t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формировать эстетическое отношение к изобразительному искусству как отражению жизни во всем ее многообразии, к окружающей действительности в целом и к самому себе как части мироздания;</a:t>
            </a:r>
            <a:b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развивать навыки свободного общения с взрослыми и детьми в процессе освоения способов безопасного поведения, способов оказания самопомощи, помощи другому, правил поведения в стандартных опасных ситуациях.</a:t>
            </a:r>
            <a:r>
              <a:rPr lang="ru-RU" sz="2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59496" y="789083"/>
            <a:ext cx="88924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t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«Физическое развитие»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95400" y="1268760"/>
            <a:ext cx="108732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гармоничное физическое развитие;</a:t>
            </a:r>
          </a:p>
          <a:p>
            <a:pPr lvl="0"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интереса и ценностного отношения к занятиям физической культурой;</a:t>
            </a:r>
          </a:p>
          <a:p>
            <a:pPr lvl="0" algn="just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основ здорового образа жизни.</a:t>
            </a:r>
          </a:p>
          <a:p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Оздоровительные: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охрана жизни и укрепление здоровья, обеспечение нормального функционирования всех органов и систем организм; </a:t>
            </a: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всестороннее совершенствование физических качеств;</a:t>
            </a: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повышение работоспособности и закаливание.</a:t>
            </a:r>
          </a:p>
          <a:p>
            <a:pPr lvl="0"/>
            <a:r>
              <a:rPr lang="ru-RU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Образовательные: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двигательных умений и навыков;</a:t>
            </a: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овладение ребенком элементарными знаниями о своем организме, роли физических упражнений в его жизни, способах укрепления собственного здоровья.</a:t>
            </a:r>
          </a:p>
          <a:p>
            <a:pPr lvl="0"/>
            <a:r>
              <a:rPr lang="ru-RU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Воспитательные: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интереса и потребности в занятиях физическими упражнениями;</a:t>
            </a:r>
          </a:p>
          <a:p>
            <a:pPr lvl="0"/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разностороннее  гармоничное развитие ребенка (не только физическое, но и умственное, нравственное, эстетическое, трудовое).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71464" y="602685"/>
            <a:ext cx="98650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Образовательная область «Социально-коммуникативное развитие»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67408" y="1556792"/>
            <a:ext cx="1094521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20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Позитивная социализация детей дошкольного возраста, приобщение детей к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социокультурным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нормам, традициям семьи, общества и государства.</a:t>
            </a:r>
          </a:p>
          <a:p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Задачи: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Усвоение норм и ценностей, принятых в обществе, включая моральные и нравственные ценности.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общения и взаимодействия ребёнка со взрослыми и сверстниками.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Становление самостоятельности, целенаправленности и </a:t>
            </a:r>
            <a:r>
              <a:rPr lang="ru-RU" sz="20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саморегуляции</a:t>
            </a:r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собственных действий.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Развитие социального и эмоционального интеллекта, эмоциональной отзывчивости, сопереживания.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уважительного отношения и чувства принадлежности к своей семье и к сообществу детей и взрослых в ДОУ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позитивных установок к различным видам труда и творчества. 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основ безопасного поведения в быту, социуме, природе.</a:t>
            </a:r>
          </a:p>
          <a:p>
            <a:pPr lvl="0"/>
            <a:r>
              <a:rPr lang="ru-RU" sz="20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готовности  к совместной деятельности со сверстниками.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80</TotalTime>
  <Words>1138</Words>
  <Application>Microsoft Office PowerPoint</Application>
  <PresentationFormat>Широкоэкранный</PresentationFormat>
  <Paragraphs>84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Garamond</vt:lpstr>
      <vt:lpstr>Times New Roman</vt:lpstr>
      <vt:lpstr>Wingdings</vt:lpstr>
      <vt:lpstr>Натуральные материалы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Windows User</dc:creator>
  <cp:lastModifiedBy>User</cp:lastModifiedBy>
  <cp:revision>11</cp:revision>
  <dcterms:created xsi:type="dcterms:W3CDTF">2021-01-28T12:00:21Z</dcterms:created>
  <dcterms:modified xsi:type="dcterms:W3CDTF">2022-06-14T04:34:14Z</dcterms:modified>
</cp:coreProperties>
</file>